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3" r:id="rId4"/>
    <p:sldId id="282" r:id="rId5"/>
    <p:sldId id="284" r:id="rId6"/>
    <p:sldId id="285" r:id="rId7"/>
    <p:sldId id="287" r:id="rId8"/>
    <p:sldId id="286" r:id="rId9"/>
    <p:sldId id="288" r:id="rId10"/>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7" d="100"/>
          <a:sy n="117" d="100"/>
        </p:scale>
        <p:origin x="-10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ko-KR" altLang="en-US" smtClean="0"/>
              <a:t>마스터 제목 스타일 편집</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8" name="Slide Number Placeholder 7"/>
          <p:cNvSpPr>
            <a:spLocks noGrp="1"/>
          </p:cNvSpPr>
          <p:nvPr>
            <p:ph type="sldNum" sz="quarter" idx="11"/>
          </p:nvPr>
        </p:nvSpPr>
        <p:spPr/>
        <p:txBody>
          <a:bodyPr/>
          <a:lstStyle/>
          <a:p>
            <a:fld id="{6AD022A2-6164-4CAE-BCF8-BFF723002F8F}" type="slidenum">
              <a:rPr lang="ko-KR" altLang="en-US" smtClean="0"/>
              <a:t>‹#›</a:t>
            </a:fld>
            <a:endParaRPr lang="ko-KR" altLang="en-US"/>
          </a:p>
        </p:txBody>
      </p:sp>
      <p:sp>
        <p:nvSpPr>
          <p:cNvPr id="9" name="Footer Placeholder 8"/>
          <p:cNvSpPr>
            <a:spLocks noGrp="1"/>
          </p:cNvSpPr>
          <p:nvPr>
            <p:ph type="ftr" sz="quarter" idx="12"/>
          </p:nvPr>
        </p:nvSpPr>
        <p:spPr/>
        <p:txBody>
          <a:bodyPr/>
          <a:lstStyle/>
          <a:p>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smtClean="0"/>
              <a:t>마스터 제목 스타일 편집</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ko-KR" altLang="en-US" smtClean="0"/>
              <a:t>마스터 텍스트 스타일을 편집합니다</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
        <p:nvSpPr>
          <p:cNvPr id="8" name="Title 7"/>
          <p:cNvSpPr>
            <a:spLocks noGrp="1"/>
          </p:cNvSpPr>
          <p:nvPr>
            <p:ph type="title"/>
          </p:nvPr>
        </p:nvSpPr>
        <p:spPr/>
        <p:txBody>
          <a:bodyPr/>
          <a:lstStyle/>
          <a:p>
            <a:r>
              <a:rPr lang="ko-KR" altLang="en-US" smtClean="0"/>
              <a:t>마스터 제목 스타일 편집</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2014-06-01</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ko-KR" altLang="en-US" smtClean="0"/>
              <a:t>마스터 제목 스타일 편집</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2E50649B-2B3F-4B3F-B34C-B6165FFF26D5}" type="datetimeFigureOut">
              <a:rPr lang="ko-KR" altLang="en-US" smtClean="0"/>
              <a:t>2014-06-01</a:t>
            </a:fld>
            <a:endParaRPr lang="ko-KR"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ko-KR"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6AD022A2-6164-4CAE-BCF8-BFF723002F8F}" type="slidenum">
              <a:rPr lang="ko-KR" altLang="en-US" smtClean="0"/>
              <a:t>‹#›</a:t>
            </a:fld>
            <a:endParaRPr lang="ko-KR"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1"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1"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1"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457200" y="404664"/>
            <a:ext cx="7772400" cy="2379711"/>
          </a:xfrm>
        </p:spPr>
        <p:txBody>
          <a:bodyPr/>
          <a:lstStyle/>
          <a:p>
            <a:r>
              <a:rPr lang="en-US" altLang="ko-KR" sz="2800" dirty="0" smtClean="0"/>
              <a:t>RESOURCEs &amp; Environment</a:t>
            </a:r>
            <a:r>
              <a:rPr lang="en-US" altLang="ko-KR" dirty="0" smtClean="0"/>
              <a:t/>
            </a:r>
            <a:br>
              <a:rPr lang="en-US" altLang="ko-KR" dirty="0" smtClean="0"/>
            </a:br>
            <a:r>
              <a:rPr lang="en-US" altLang="ko-KR" sz="4400" dirty="0" smtClean="0"/>
              <a:t>Ch. </a:t>
            </a:r>
            <a:r>
              <a:rPr lang="en-US" altLang="ko-KR" sz="4400" dirty="0" smtClean="0"/>
              <a:t>5. fossil fuels</a:t>
            </a:r>
            <a:endParaRPr lang="ko-KR" altLang="en-US" sz="4400" dirty="0"/>
          </a:p>
        </p:txBody>
      </p:sp>
      <p:sp>
        <p:nvSpPr>
          <p:cNvPr id="4" name="직사각형 3"/>
          <p:cNvSpPr/>
          <p:nvPr/>
        </p:nvSpPr>
        <p:spPr>
          <a:xfrm>
            <a:off x="323528" y="6021288"/>
            <a:ext cx="7277954" cy="215444"/>
          </a:xfrm>
          <a:prstGeom prst="rect">
            <a:avLst/>
          </a:prstGeom>
        </p:spPr>
        <p:txBody>
          <a:bodyPr wrap="none">
            <a:spAutoFit/>
          </a:bodyPr>
          <a:lstStyle/>
          <a:p>
            <a:r>
              <a:rPr lang="en-US" sz="800" dirty="0"/>
              <a:t>http://www.telegraph.co.uk/finance/newsbysector/energy/oilandgas/9329185/Cairn-agrees-414m-deal-for-North-Sea-oil-field-owner-Nautical-Petroleum.html</a:t>
            </a:r>
            <a:endParaRPr lang="en-US" sz="800" dirty="0"/>
          </a:p>
        </p:txBody>
      </p:sp>
      <p:pic>
        <p:nvPicPr>
          <p:cNvPr id="1026" name="Picture 2" descr="http://www.korearth.net/lecture/gen_geo/earth_present/ch05/fig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6820" y="2204864"/>
            <a:ext cx="5905500" cy="368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617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152718"/>
            <a:ext cx="8075240" cy="1371600"/>
          </a:xfrm>
        </p:spPr>
        <p:txBody>
          <a:bodyPr/>
          <a:lstStyle/>
          <a:p>
            <a:r>
              <a:rPr lang="en-US" altLang="ko-KR" dirty="0" smtClean="0"/>
              <a:t>5-1</a:t>
            </a:r>
            <a:r>
              <a:rPr lang="en-US" altLang="ko-KR" dirty="0" smtClean="0"/>
              <a:t>. </a:t>
            </a:r>
            <a:r>
              <a:rPr lang="en-US" altLang="ko-KR" dirty="0" smtClean="0"/>
              <a:t>life on the earth</a:t>
            </a:r>
            <a:endParaRPr lang="ko-KR" altLang="en-US" dirty="0"/>
          </a:p>
        </p:txBody>
      </p:sp>
      <p:sp>
        <p:nvSpPr>
          <p:cNvPr id="3" name="내용 개체 틀 2"/>
          <p:cNvSpPr>
            <a:spLocks noGrp="1"/>
          </p:cNvSpPr>
          <p:nvPr>
            <p:ph idx="1"/>
          </p:nvPr>
        </p:nvSpPr>
        <p:spPr/>
        <p:txBody>
          <a:bodyPr>
            <a:normAutofit fontScale="47500" lnSpcReduction="20000"/>
          </a:bodyPr>
          <a:lstStyle/>
          <a:p>
            <a:r>
              <a:rPr lang="en-US" altLang="ko-KR" sz="3200" dirty="0" smtClean="0"/>
              <a:t>5-1-1</a:t>
            </a:r>
            <a:r>
              <a:rPr lang="en-US" altLang="ko-KR" sz="3200" dirty="0" smtClean="0"/>
              <a:t>. </a:t>
            </a:r>
            <a:r>
              <a:rPr lang="en-US" altLang="ko-KR" sz="3200" dirty="0" smtClean="0"/>
              <a:t>Origin of Life</a:t>
            </a:r>
          </a:p>
          <a:p>
            <a:pPr marL="457200" indent="-457200">
              <a:buFont typeface="Arial" panose="020B0604020202020204" pitchFamily="34" charset="0"/>
              <a:buChar char="•"/>
            </a:pPr>
            <a:r>
              <a:rPr lang="en-US" altLang="ko-KR" sz="3200" dirty="0" smtClean="0"/>
              <a:t>Creationism</a:t>
            </a:r>
          </a:p>
          <a:p>
            <a:pPr marL="457200" indent="-457200">
              <a:buFont typeface="Arial" panose="020B0604020202020204" pitchFamily="34" charset="0"/>
              <a:buChar char="•"/>
            </a:pPr>
            <a:r>
              <a:rPr lang="en-US" altLang="ko-KR" sz="3200" dirty="0" smtClean="0"/>
              <a:t>Spontaneous generation theory – proven to be not correct by</a:t>
            </a:r>
          </a:p>
          <a:p>
            <a:pPr marL="914400" lvl="1" indent="-457200"/>
            <a:r>
              <a:rPr lang="en-US" altLang="ko-KR" sz="3200" dirty="0" smtClean="0"/>
              <a:t>1668, Francisco </a:t>
            </a:r>
            <a:r>
              <a:rPr lang="en-US" altLang="ko-KR" sz="3200" dirty="0" err="1" smtClean="0"/>
              <a:t>Redi</a:t>
            </a:r>
            <a:endParaRPr lang="en-US" altLang="ko-KR" sz="3200" dirty="0" smtClean="0"/>
          </a:p>
          <a:p>
            <a:pPr marL="914400" lvl="1" indent="-457200"/>
            <a:r>
              <a:rPr lang="en-US" altLang="ko-KR" sz="3200" dirty="0" smtClean="0"/>
              <a:t>1768,</a:t>
            </a:r>
            <a:r>
              <a:rPr lang="ko-KR" altLang="en-US" sz="3200" dirty="0" smtClean="0"/>
              <a:t> </a:t>
            </a:r>
            <a:r>
              <a:rPr lang="en-US" sz="3200" dirty="0" err="1"/>
              <a:t>Lazzaro</a:t>
            </a:r>
            <a:r>
              <a:rPr lang="en-US" sz="3200" dirty="0"/>
              <a:t> </a:t>
            </a:r>
            <a:r>
              <a:rPr lang="en-US" sz="3200" dirty="0" err="1" smtClean="0"/>
              <a:t>Spallanzani</a:t>
            </a:r>
            <a:endParaRPr lang="en-US" sz="3200" dirty="0" smtClean="0"/>
          </a:p>
          <a:p>
            <a:pPr marL="914400" lvl="1" indent="-457200"/>
            <a:r>
              <a:rPr lang="en-US" altLang="ko-KR" sz="3200" dirty="0" smtClean="0"/>
              <a:t>1861, Louis Pasteur</a:t>
            </a:r>
          </a:p>
          <a:p>
            <a:pPr marL="457200" indent="-457200">
              <a:buFont typeface="Arial" panose="020B0604020202020204" pitchFamily="34" charset="0"/>
              <a:buChar char="•"/>
            </a:pPr>
            <a:r>
              <a:rPr lang="en-US" altLang="ko-KR" sz="3200" dirty="0" smtClean="0"/>
              <a:t>Abiogenesis</a:t>
            </a:r>
          </a:p>
          <a:p>
            <a:pPr marL="914400" lvl="1" indent="-457200"/>
            <a:r>
              <a:rPr lang="en-US" altLang="ko-KR" sz="3200" dirty="0" smtClean="0"/>
              <a:t>1924, Alexander </a:t>
            </a:r>
            <a:r>
              <a:rPr lang="en-US" altLang="ko-KR" sz="3200" dirty="0" err="1" smtClean="0"/>
              <a:t>Oparin</a:t>
            </a:r>
            <a:r>
              <a:rPr lang="en-US" altLang="ko-KR" sz="3200" dirty="0" smtClean="0"/>
              <a:t> ‘Origin of Life’: </a:t>
            </a:r>
            <a:r>
              <a:rPr lang="en-US" altLang="ko-KR" sz="3200" dirty="0" err="1" smtClean="0"/>
              <a:t>Primordal</a:t>
            </a:r>
            <a:r>
              <a:rPr lang="en-US" altLang="ko-KR" sz="3200" dirty="0" smtClean="0"/>
              <a:t> soup </a:t>
            </a:r>
            <a:r>
              <a:rPr lang="en-US" altLang="ko-KR" sz="3200" dirty="0" smtClean="0">
                <a:sym typeface="Wingdings" panose="05000000000000000000" pitchFamily="2" charset="2"/>
              </a:rPr>
              <a:t> </a:t>
            </a:r>
            <a:r>
              <a:rPr lang="en-US" altLang="ko-KR" sz="3200" dirty="0" err="1" smtClean="0">
                <a:sym typeface="Wingdings" panose="05000000000000000000" pitchFamily="2" charset="2"/>
              </a:rPr>
              <a:t>Coacervate</a:t>
            </a:r>
            <a:r>
              <a:rPr lang="en-US" altLang="ko-KR" sz="3200" dirty="0" smtClean="0">
                <a:sym typeface="Wingdings" panose="05000000000000000000" pitchFamily="2" charset="2"/>
              </a:rPr>
              <a:t>  Life</a:t>
            </a:r>
            <a:endParaRPr lang="en-US" altLang="ko-KR" sz="3200" dirty="0" smtClean="0"/>
          </a:p>
          <a:p>
            <a:pPr marL="914400" lvl="1" indent="-457200"/>
            <a:r>
              <a:rPr lang="en-US" altLang="ko-KR" sz="3200" dirty="0" smtClean="0"/>
              <a:t>1920s, John B.S. Haldane: ‘Hot </a:t>
            </a:r>
            <a:r>
              <a:rPr lang="en-US" altLang="ko-KR" sz="3200" dirty="0" err="1" smtClean="0"/>
              <a:t>filute</a:t>
            </a:r>
            <a:r>
              <a:rPr lang="en-US" altLang="ko-KR" sz="3200" dirty="0" smtClean="0"/>
              <a:t> soup of organics’</a:t>
            </a:r>
          </a:p>
          <a:p>
            <a:pPr marL="914400" lvl="1" indent="-457200"/>
            <a:r>
              <a:rPr lang="en-US" altLang="ko-KR" sz="3200" dirty="0" smtClean="0"/>
              <a:t>1950s, Stanley Miller’s experiment (Ad. H. Urey) </a:t>
            </a:r>
            <a:r>
              <a:rPr lang="en-US" altLang="ko-KR" sz="3200" dirty="0" smtClean="0">
                <a:sym typeface="Wingdings" panose="05000000000000000000" pitchFamily="2" charset="2"/>
              </a:rPr>
              <a:t> syn. </a:t>
            </a:r>
            <a:r>
              <a:rPr lang="en-US" altLang="ko-KR" sz="3200" dirty="0" err="1" smtClean="0">
                <a:sym typeface="Wingdings" panose="05000000000000000000" pitchFamily="2" charset="2"/>
              </a:rPr>
              <a:t>aminoacids</a:t>
            </a:r>
            <a:endParaRPr lang="en-US" altLang="ko-KR" sz="3200" dirty="0" smtClean="0">
              <a:sym typeface="Wingdings" panose="05000000000000000000" pitchFamily="2" charset="2"/>
            </a:endParaRPr>
          </a:p>
          <a:p>
            <a:pPr marL="914400" lvl="1" indent="-457200"/>
            <a:r>
              <a:rPr lang="en-US" altLang="ko-KR" sz="3200" dirty="0" smtClean="0">
                <a:sym typeface="Wingdings" panose="05000000000000000000" pitchFamily="2" charset="2"/>
              </a:rPr>
              <a:t>1950s, Sydney Fox, Kaoru Harada’s experiment  Fox’s synthesis of </a:t>
            </a:r>
            <a:r>
              <a:rPr lang="en-US" altLang="ko-KR" sz="3200" dirty="0" err="1" smtClean="0">
                <a:sym typeface="Wingdings" panose="05000000000000000000" pitchFamily="2" charset="2"/>
              </a:rPr>
              <a:t>protenoid</a:t>
            </a:r>
            <a:endParaRPr lang="en-US" altLang="ko-KR" sz="3200" dirty="0" smtClean="0">
              <a:sym typeface="Wingdings" panose="05000000000000000000" pitchFamily="2" charset="2"/>
            </a:endParaRPr>
          </a:p>
          <a:p>
            <a:pPr marL="914400" lvl="1" indent="-457200"/>
            <a:r>
              <a:rPr lang="en-US" altLang="ko-KR" sz="3200" dirty="0" smtClean="0">
                <a:sym typeface="Wingdings" panose="05000000000000000000" pitchFamily="2" charset="2"/>
              </a:rPr>
              <a:t>Now: No standard theory, but all starts </a:t>
            </a:r>
            <a:r>
              <a:rPr lang="en-US" altLang="ko-KR" sz="3200" dirty="0" err="1" smtClean="0">
                <a:sym typeface="Wingdings" panose="05000000000000000000" pitchFamily="2" charset="2"/>
              </a:rPr>
              <a:t>frpm</a:t>
            </a:r>
            <a:r>
              <a:rPr lang="en-US" altLang="ko-KR" sz="3200" dirty="0" smtClean="0">
                <a:sym typeface="Wingdings" panose="05000000000000000000" pitchFamily="2" charset="2"/>
              </a:rPr>
              <a:t> somewhat like </a:t>
            </a:r>
            <a:r>
              <a:rPr lang="en-US" altLang="ko-KR" sz="3200" dirty="0" err="1" smtClean="0">
                <a:sym typeface="Wingdings" panose="05000000000000000000" pitchFamily="2" charset="2"/>
              </a:rPr>
              <a:t>Oparin’s</a:t>
            </a:r>
            <a:r>
              <a:rPr lang="en-US" altLang="ko-KR" sz="3200" dirty="0" smtClean="0">
                <a:sym typeface="Wingdings" panose="05000000000000000000" pitchFamily="2" charset="2"/>
              </a:rPr>
              <a:t> model.</a:t>
            </a:r>
          </a:p>
          <a:p>
            <a:pPr marL="1600200" lvl="2" indent="-457200"/>
            <a:r>
              <a:rPr lang="en-US" altLang="ko-KR" sz="3000" dirty="0" smtClean="0">
                <a:sym typeface="Wingdings" panose="05000000000000000000" pitchFamily="2" charset="2"/>
              </a:rPr>
              <a:t>Lot of dispute in</a:t>
            </a:r>
          </a:p>
          <a:p>
            <a:pPr marL="1600200" lvl="2" indent="-457200"/>
            <a:r>
              <a:rPr lang="en-US" altLang="ko-KR" sz="3000" dirty="0" smtClean="0">
                <a:sym typeface="Wingdings" panose="05000000000000000000" pitchFamily="2" charset="2"/>
              </a:rPr>
              <a:t>monomer  polymer</a:t>
            </a:r>
          </a:p>
          <a:p>
            <a:pPr marL="1600200" lvl="2" indent="-457200"/>
            <a:r>
              <a:rPr lang="en-US" altLang="ko-KR" sz="3000" dirty="0" smtClean="0">
                <a:sym typeface="Wingdings" panose="05000000000000000000" pitchFamily="2" charset="2"/>
              </a:rPr>
              <a:t>commencing of metabolism and replication</a:t>
            </a:r>
            <a:endParaRPr lang="en-US" altLang="ko-KR" sz="3000" dirty="0" smtClean="0"/>
          </a:p>
          <a:p>
            <a:endParaRPr lang="en-US" altLang="ko-KR" sz="3200" dirty="0" smtClean="0"/>
          </a:p>
        </p:txBody>
      </p:sp>
    </p:spTree>
    <p:extLst>
      <p:ext uri="{BB962C8B-B14F-4D97-AF65-F5344CB8AC3E}">
        <p14:creationId xmlns:p14="http://schemas.microsoft.com/office/powerpoint/2010/main" val="2153334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1298"/>
            <a:ext cx="6210300" cy="578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107504" y="116632"/>
            <a:ext cx="3300904" cy="369332"/>
          </a:xfrm>
          <a:prstGeom prst="rect">
            <a:avLst/>
          </a:prstGeom>
        </p:spPr>
        <p:txBody>
          <a:bodyPr wrap="none">
            <a:spAutoFit/>
          </a:bodyPr>
          <a:lstStyle/>
          <a:p>
            <a:r>
              <a:rPr lang="en-US" dirty="0"/>
              <a:t>Miller-Urey experiment (1953).</a:t>
            </a:r>
          </a:p>
        </p:txBody>
      </p:sp>
      <p:sp>
        <p:nvSpPr>
          <p:cNvPr id="5" name="직사각형 4"/>
          <p:cNvSpPr/>
          <p:nvPr/>
        </p:nvSpPr>
        <p:spPr>
          <a:xfrm>
            <a:off x="1907704" y="6237312"/>
            <a:ext cx="4572000" cy="276999"/>
          </a:xfrm>
          <a:prstGeom prst="rect">
            <a:avLst/>
          </a:prstGeom>
        </p:spPr>
        <p:txBody>
          <a:bodyPr>
            <a:spAutoFit/>
          </a:bodyPr>
          <a:lstStyle/>
          <a:p>
            <a:r>
              <a:rPr lang="en-US" sz="1200" dirty="0"/>
              <a:t>http://en.wikipedia.org/wiki/Miller%E2%80%93Urey_experiment</a:t>
            </a:r>
          </a:p>
        </p:txBody>
      </p:sp>
    </p:spTree>
    <p:extLst>
      <p:ext uri="{BB962C8B-B14F-4D97-AF65-F5344CB8AC3E}">
        <p14:creationId xmlns:p14="http://schemas.microsoft.com/office/powerpoint/2010/main" val="2292747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5-1-2</a:t>
            </a:r>
            <a:r>
              <a:rPr lang="en-US" altLang="ko-KR" sz="3200" dirty="0" smtClean="0"/>
              <a:t>. </a:t>
            </a:r>
            <a:r>
              <a:rPr lang="en-US" altLang="ko-KR" sz="3200" dirty="0" smtClean="0"/>
              <a:t>History of Life</a:t>
            </a:r>
          </a:p>
          <a:p>
            <a:endParaRPr lang="en-US" altLang="ko-KR" dirty="0" smtClean="0"/>
          </a:p>
          <a:p>
            <a:pPr marL="342900" indent="-342900">
              <a:buFont typeface="Arial" panose="020B0604020202020204" pitchFamily="34" charset="0"/>
              <a:buChar char="•"/>
            </a:pPr>
            <a:r>
              <a:rPr lang="en-US" altLang="ko-KR" dirty="0" smtClean="0"/>
              <a:t>First evidence of Life</a:t>
            </a:r>
            <a:endParaRPr lang="en-US" altLang="ko-KR"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757" y="2276872"/>
            <a:ext cx="2476500"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832757" y="4221088"/>
            <a:ext cx="2358008" cy="400110"/>
          </a:xfrm>
          <a:prstGeom prst="rect">
            <a:avLst/>
          </a:prstGeom>
        </p:spPr>
        <p:txBody>
          <a:bodyPr wrap="square">
            <a:spAutoFit/>
          </a:bodyPr>
          <a:lstStyle/>
          <a:p>
            <a:r>
              <a:rPr lang="en-US" sz="1000" dirty="0"/>
              <a:t>http://www.nature.com/news/2011/110220/full/news.2011.110.html</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1556792"/>
            <a:ext cx="4456187" cy="4642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423951" y="4756305"/>
            <a:ext cx="3294112" cy="2092881"/>
          </a:xfrm>
          <a:prstGeom prst="rect">
            <a:avLst/>
          </a:prstGeom>
        </p:spPr>
        <p:txBody>
          <a:bodyPr wrap="square">
            <a:spAutoFit/>
          </a:bodyPr>
          <a:lstStyle/>
          <a:p>
            <a:pPr latinLnBrk="0"/>
            <a:r>
              <a:rPr lang="en-US" sz="1000" dirty="0"/>
              <a:t>These are images and drawings of structures found in a rock called the Apex </a:t>
            </a:r>
            <a:r>
              <a:rPr lang="en-US" sz="1000" dirty="0" err="1"/>
              <a:t>Chert</a:t>
            </a:r>
            <a:r>
              <a:rPr lang="en-US" sz="1000" dirty="0"/>
              <a:t>. They were thought to be fossilized bacteria and amongst the earliest life on Earth at around 3.5 billion years old. However they were much disputed, with some scientists claiming they were inorganic, and a recent paper in Nature has revealed these organic-looking structures are actually fractures in the rock that had filled with a mixture of </a:t>
            </a:r>
            <a:r>
              <a:rPr lang="en-US" sz="1000" dirty="0" err="1"/>
              <a:t>haematite</a:t>
            </a:r>
            <a:r>
              <a:rPr lang="en-US" sz="1000" dirty="0"/>
              <a:t> and quartz minerals, so they are totally inorganic. The paper is here, and an easier to read description is here. These structures have been extensively </a:t>
            </a:r>
            <a:r>
              <a:rPr lang="en-US" sz="1000" dirty="0" err="1"/>
              <a:t>analysed</a:t>
            </a:r>
            <a:r>
              <a:rPr lang="en-US" sz="1000" dirty="0"/>
              <a:t> by multiple teams of scientists before it could be confirmed what they were.</a:t>
            </a:r>
          </a:p>
        </p:txBody>
      </p:sp>
      <p:sp>
        <p:nvSpPr>
          <p:cNvPr id="5" name="직사각형 4"/>
          <p:cNvSpPr/>
          <p:nvPr/>
        </p:nvSpPr>
        <p:spPr>
          <a:xfrm>
            <a:off x="3923928" y="6198990"/>
            <a:ext cx="4572000" cy="646331"/>
          </a:xfrm>
          <a:prstGeom prst="rect">
            <a:avLst/>
          </a:prstGeom>
        </p:spPr>
        <p:txBody>
          <a:bodyPr>
            <a:spAutoFit/>
          </a:bodyPr>
          <a:lstStyle/>
          <a:p>
            <a:r>
              <a:rPr lang="en-US" sz="1200" dirty="0"/>
              <a:t>http://astrobioloblog.wordpress.com/2011/03/13/panspermia-did-life-on-earth-come-from-space-%E2%80%93-part-3-richard-hoover-cyanobacteria-from-space/</a:t>
            </a:r>
          </a:p>
        </p:txBody>
      </p:sp>
    </p:spTree>
    <p:extLst>
      <p:ext uri="{BB962C8B-B14F-4D97-AF65-F5344CB8AC3E}">
        <p14:creationId xmlns:p14="http://schemas.microsoft.com/office/powerpoint/2010/main" val="1987321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992088"/>
            <a:ext cx="76200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323528" y="188640"/>
            <a:ext cx="7992888" cy="369332"/>
          </a:xfrm>
          <a:prstGeom prst="rect">
            <a:avLst/>
          </a:prstGeom>
        </p:spPr>
        <p:txBody>
          <a:bodyPr wrap="square">
            <a:spAutoFit/>
          </a:bodyPr>
          <a:lstStyle/>
          <a:p>
            <a:r>
              <a:rPr lang="en-US" dirty="0"/>
              <a:t> A highly resolved Tree of Life, based on completely sequenced genomes </a:t>
            </a:r>
          </a:p>
        </p:txBody>
      </p:sp>
      <p:sp>
        <p:nvSpPr>
          <p:cNvPr id="5" name="직사각형 4"/>
          <p:cNvSpPr/>
          <p:nvPr/>
        </p:nvSpPr>
        <p:spPr>
          <a:xfrm>
            <a:off x="3275856" y="6093296"/>
            <a:ext cx="2989921" cy="276999"/>
          </a:xfrm>
          <a:prstGeom prst="rect">
            <a:avLst/>
          </a:prstGeom>
        </p:spPr>
        <p:txBody>
          <a:bodyPr wrap="none">
            <a:spAutoFit/>
          </a:bodyPr>
          <a:lstStyle/>
          <a:p>
            <a:r>
              <a:rPr lang="en-US" sz="1200" dirty="0"/>
              <a:t>http://en.wikipedia.org/wiki/History_of_life</a:t>
            </a:r>
          </a:p>
        </p:txBody>
      </p:sp>
    </p:spTree>
    <p:extLst>
      <p:ext uri="{BB962C8B-B14F-4D97-AF65-F5344CB8AC3E}">
        <p14:creationId xmlns:p14="http://schemas.microsoft.com/office/powerpoint/2010/main" val="1129804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16632"/>
            <a:ext cx="6655169" cy="6381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755576" y="188640"/>
            <a:ext cx="2274982" cy="369332"/>
          </a:xfrm>
          <a:prstGeom prst="rect">
            <a:avLst/>
          </a:prstGeom>
        </p:spPr>
        <p:txBody>
          <a:bodyPr wrap="none">
            <a:spAutoFit/>
          </a:bodyPr>
          <a:lstStyle/>
          <a:p>
            <a:r>
              <a:rPr lang="en-US" dirty="0"/>
              <a:t>The geological clock</a:t>
            </a:r>
          </a:p>
        </p:txBody>
      </p:sp>
      <p:sp>
        <p:nvSpPr>
          <p:cNvPr id="3" name="직사각형 2"/>
          <p:cNvSpPr/>
          <p:nvPr/>
        </p:nvSpPr>
        <p:spPr>
          <a:xfrm>
            <a:off x="2304256" y="6359460"/>
            <a:ext cx="4572000" cy="276999"/>
          </a:xfrm>
          <a:prstGeom prst="rect">
            <a:avLst/>
          </a:prstGeom>
        </p:spPr>
        <p:txBody>
          <a:bodyPr>
            <a:spAutoFit/>
          </a:bodyPr>
          <a:lstStyle/>
          <a:p>
            <a:r>
              <a:rPr lang="en-US" sz="1200" dirty="0"/>
              <a:t>http://en.wikipedia.org/wiki/Geologic_time_scale</a:t>
            </a:r>
          </a:p>
        </p:txBody>
      </p:sp>
    </p:spTree>
    <p:extLst>
      <p:ext uri="{BB962C8B-B14F-4D97-AF65-F5344CB8AC3E}">
        <p14:creationId xmlns:p14="http://schemas.microsoft.com/office/powerpoint/2010/main" val="2697430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2656"/>
            <a:ext cx="451485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3068960"/>
            <a:ext cx="5505450" cy="329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043608" y="6453336"/>
            <a:ext cx="7848872" cy="276999"/>
          </a:xfrm>
          <a:prstGeom prst="rect">
            <a:avLst/>
          </a:prstGeom>
        </p:spPr>
        <p:txBody>
          <a:bodyPr wrap="square">
            <a:spAutoFit/>
          </a:bodyPr>
          <a:lstStyle/>
          <a:p>
            <a:r>
              <a:rPr lang="en-US" sz="1200" dirty="0"/>
              <a:t>http://www.csicop.org/si/show/monsters_and_dragons_and_dinosaurs_oh_my_creationist_interpretations_of_beo</a:t>
            </a:r>
          </a:p>
        </p:txBody>
      </p:sp>
      <p:sp>
        <p:nvSpPr>
          <p:cNvPr id="3" name="TextBox 2"/>
          <p:cNvSpPr txBox="1"/>
          <p:nvPr/>
        </p:nvSpPr>
        <p:spPr>
          <a:xfrm>
            <a:off x="4968044" y="2420888"/>
            <a:ext cx="2416046" cy="923330"/>
          </a:xfrm>
          <a:prstGeom prst="rect">
            <a:avLst/>
          </a:prstGeom>
          <a:noFill/>
        </p:spPr>
        <p:txBody>
          <a:bodyPr wrap="none" rtlCol="0">
            <a:spAutoFit/>
          </a:bodyPr>
          <a:lstStyle/>
          <a:p>
            <a:r>
              <a:rPr lang="en-US" sz="5400" dirty="0" smtClean="0"/>
              <a:t>Never!!</a:t>
            </a:r>
            <a:endParaRPr lang="en-US" sz="5400" dirty="0"/>
          </a:p>
        </p:txBody>
      </p:sp>
      <p:sp>
        <p:nvSpPr>
          <p:cNvPr id="4" name="직사각형 3"/>
          <p:cNvSpPr/>
          <p:nvPr/>
        </p:nvSpPr>
        <p:spPr>
          <a:xfrm>
            <a:off x="4916218" y="352684"/>
            <a:ext cx="3616222" cy="646331"/>
          </a:xfrm>
          <a:prstGeom prst="rect">
            <a:avLst/>
          </a:prstGeom>
        </p:spPr>
        <p:txBody>
          <a:bodyPr wrap="square">
            <a:spAutoFit/>
          </a:bodyPr>
          <a:lstStyle/>
          <a:p>
            <a:r>
              <a:rPr lang="en-US" sz="1200" dirty="0"/>
              <a:t>http://www.today.com/id/23414422/ns/today-today_entertainment/t/land-time-great-prehistoric-flicks/#.U4rHLNKwfmE</a:t>
            </a:r>
          </a:p>
        </p:txBody>
      </p:sp>
    </p:spTree>
    <p:extLst>
      <p:ext uri="{BB962C8B-B14F-4D97-AF65-F5344CB8AC3E}">
        <p14:creationId xmlns:p14="http://schemas.microsoft.com/office/powerpoint/2010/main" val="1257620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836712"/>
            <a:ext cx="7316813"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395536" y="116632"/>
            <a:ext cx="6840760" cy="369332"/>
          </a:xfrm>
          <a:prstGeom prst="rect">
            <a:avLst/>
          </a:prstGeom>
        </p:spPr>
        <p:txBody>
          <a:bodyPr wrap="square">
            <a:spAutoFit/>
          </a:bodyPr>
          <a:lstStyle/>
          <a:p>
            <a:r>
              <a:rPr lang="en-US" dirty="0"/>
              <a:t>Marine extinction intensity during the Phanerozoic</a:t>
            </a:r>
          </a:p>
        </p:txBody>
      </p:sp>
      <p:sp>
        <p:nvSpPr>
          <p:cNvPr id="3" name="TextBox 2"/>
          <p:cNvSpPr txBox="1"/>
          <p:nvPr/>
        </p:nvSpPr>
        <p:spPr>
          <a:xfrm>
            <a:off x="2411760" y="2708920"/>
            <a:ext cx="595035" cy="369332"/>
          </a:xfrm>
          <a:prstGeom prst="rect">
            <a:avLst/>
          </a:prstGeom>
          <a:noFill/>
        </p:spPr>
        <p:txBody>
          <a:bodyPr wrap="none" rtlCol="0">
            <a:spAutoFit/>
          </a:bodyPr>
          <a:lstStyle/>
          <a:p>
            <a:r>
              <a:rPr lang="en-US" dirty="0" smtClean="0"/>
              <a:t>O-S</a:t>
            </a:r>
            <a:endParaRPr lang="en-US" dirty="0"/>
          </a:p>
        </p:txBody>
      </p:sp>
      <p:sp>
        <p:nvSpPr>
          <p:cNvPr id="4" name="TextBox 3"/>
          <p:cNvSpPr txBox="1"/>
          <p:nvPr/>
        </p:nvSpPr>
        <p:spPr>
          <a:xfrm>
            <a:off x="3203848" y="3068960"/>
            <a:ext cx="864339" cy="369332"/>
          </a:xfrm>
          <a:prstGeom prst="rect">
            <a:avLst/>
          </a:prstGeom>
          <a:noFill/>
        </p:spPr>
        <p:txBody>
          <a:bodyPr wrap="none" rtlCol="0">
            <a:spAutoFit/>
          </a:bodyPr>
          <a:lstStyle/>
          <a:p>
            <a:r>
              <a:rPr lang="en-US" dirty="0" smtClean="0"/>
              <a:t>Late D</a:t>
            </a:r>
            <a:endParaRPr lang="en-US" dirty="0"/>
          </a:p>
        </p:txBody>
      </p:sp>
      <p:sp>
        <p:nvSpPr>
          <p:cNvPr id="5" name="TextBox 4"/>
          <p:cNvSpPr txBox="1"/>
          <p:nvPr/>
        </p:nvSpPr>
        <p:spPr>
          <a:xfrm>
            <a:off x="4860032" y="1340768"/>
            <a:ext cx="624915" cy="369332"/>
          </a:xfrm>
          <a:prstGeom prst="rect">
            <a:avLst/>
          </a:prstGeom>
          <a:noFill/>
        </p:spPr>
        <p:txBody>
          <a:bodyPr wrap="none" rtlCol="0">
            <a:spAutoFit/>
          </a:bodyPr>
          <a:lstStyle/>
          <a:p>
            <a:r>
              <a:rPr lang="en-US" dirty="0" smtClean="0"/>
              <a:t>P-</a:t>
            </a:r>
            <a:r>
              <a:rPr lang="en-US" dirty="0" err="1" smtClean="0"/>
              <a:t>Tr</a:t>
            </a:r>
            <a:endParaRPr lang="en-US" dirty="0"/>
          </a:p>
        </p:txBody>
      </p:sp>
      <p:sp>
        <p:nvSpPr>
          <p:cNvPr id="6" name="TextBox 5"/>
          <p:cNvSpPr txBox="1"/>
          <p:nvPr/>
        </p:nvSpPr>
        <p:spPr>
          <a:xfrm>
            <a:off x="5508104" y="2708920"/>
            <a:ext cx="663387" cy="369332"/>
          </a:xfrm>
          <a:prstGeom prst="rect">
            <a:avLst/>
          </a:prstGeom>
          <a:noFill/>
        </p:spPr>
        <p:txBody>
          <a:bodyPr wrap="none" rtlCol="0">
            <a:spAutoFit/>
          </a:bodyPr>
          <a:lstStyle/>
          <a:p>
            <a:r>
              <a:rPr lang="en-US" dirty="0" err="1" smtClean="0"/>
              <a:t>Tr-Jr</a:t>
            </a:r>
            <a:endParaRPr lang="en-US" dirty="0"/>
          </a:p>
        </p:txBody>
      </p:sp>
      <p:sp>
        <p:nvSpPr>
          <p:cNvPr id="8" name="TextBox 7"/>
          <p:cNvSpPr txBox="1"/>
          <p:nvPr/>
        </p:nvSpPr>
        <p:spPr>
          <a:xfrm>
            <a:off x="7236296" y="2492896"/>
            <a:ext cx="697627" cy="369332"/>
          </a:xfrm>
          <a:prstGeom prst="rect">
            <a:avLst/>
          </a:prstGeom>
          <a:noFill/>
        </p:spPr>
        <p:txBody>
          <a:bodyPr wrap="none" rtlCol="0">
            <a:spAutoFit/>
          </a:bodyPr>
          <a:lstStyle/>
          <a:p>
            <a:r>
              <a:rPr lang="en-US" dirty="0" smtClean="0"/>
              <a:t>K-</a:t>
            </a:r>
            <a:r>
              <a:rPr lang="en-US" dirty="0" err="1" smtClean="0"/>
              <a:t>Pg</a:t>
            </a:r>
            <a:endParaRPr lang="en-US" dirty="0"/>
          </a:p>
        </p:txBody>
      </p:sp>
      <p:sp>
        <p:nvSpPr>
          <p:cNvPr id="9" name="직사각형 8"/>
          <p:cNvSpPr/>
          <p:nvPr/>
        </p:nvSpPr>
        <p:spPr>
          <a:xfrm>
            <a:off x="1521713" y="5517232"/>
            <a:ext cx="6390456" cy="1015663"/>
          </a:xfrm>
          <a:prstGeom prst="rect">
            <a:avLst/>
          </a:prstGeom>
        </p:spPr>
        <p:txBody>
          <a:bodyPr wrap="square">
            <a:spAutoFit/>
          </a:bodyPr>
          <a:lstStyle/>
          <a:p>
            <a:pPr latinLnBrk="0"/>
            <a:r>
              <a:rPr lang="en-US" sz="1200" dirty="0"/>
              <a:t>The blue graph shows the apparent percentage (not the absolute number) of marine animal genera becoming extinct during any given time interval. It does not represent all marine species, just those that are readily fossilized. The labels of the "Big Five" extinction events </a:t>
            </a:r>
            <a:r>
              <a:rPr lang="en-US" sz="1200" dirty="0" smtClean="0"/>
              <a:t>.</a:t>
            </a:r>
          </a:p>
          <a:p>
            <a:pPr latinLnBrk="0"/>
            <a:endParaRPr lang="en-US" sz="1200" dirty="0"/>
          </a:p>
          <a:p>
            <a:pPr latinLnBrk="0"/>
            <a:r>
              <a:rPr lang="en-US" sz="1200" dirty="0"/>
              <a:t>http://en.wikipedia.org/wiki/Mass_extinction#Major_extinction_events</a:t>
            </a:r>
          </a:p>
        </p:txBody>
      </p:sp>
    </p:spTree>
    <p:extLst>
      <p:ext uri="{BB962C8B-B14F-4D97-AF65-F5344CB8AC3E}">
        <p14:creationId xmlns:p14="http://schemas.microsoft.com/office/powerpoint/2010/main" val="2253015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764704"/>
            <a:ext cx="7620000" cy="5361459"/>
          </a:xfrm>
        </p:spPr>
        <p:txBody>
          <a:bodyPr>
            <a:normAutofit/>
          </a:bodyPr>
          <a:lstStyle/>
          <a:p>
            <a:r>
              <a:rPr lang="en-US" dirty="0" smtClean="0"/>
              <a:t>Possible causes of mass extinction</a:t>
            </a:r>
          </a:p>
          <a:p>
            <a:pPr lvl="2"/>
            <a:r>
              <a:rPr lang="en-US" dirty="0" smtClean="0"/>
              <a:t>Flood basalt events</a:t>
            </a:r>
          </a:p>
          <a:p>
            <a:pPr lvl="2"/>
            <a:r>
              <a:rPr lang="en-US" dirty="0" smtClean="0"/>
              <a:t>Sea-level falls</a:t>
            </a:r>
          </a:p>
          <a:p>
            <a:pPr lvl="2"/>
            <a:r>
              <a:rPr lang="en-US" dirty="0" smtClean="0"/>
              <a:t>Impact events</a:t>
            </a:r>
          </a:p>
          <a:p>
            <a:pPr lvl="2"/>
            <a:r>
              <a:rPr lang="en-US" dirty="0" smtClean="0"/>
              <a:t>Ocean asteroid impacts</a:t>
            </a:r>
          </a:p>
          <a:p>
            <a:pPr lvl="2"/>
            <a:r>
              <a:rPr lang="en-US" dirty="0" smtClean="0"/>
              <a:t>Sustained and significant global cooling</a:t>
            </a:r>
          </a:p>
          <a:p>
            <a:pPr lvl="2"/>
            <a:r>
              <a:rPr lang="en-US" dirty="0" smtClean="0"/>
              <a:t>Sustained and significant global warming</a:t>
            </a:r>
          </a:p>
          <a:p>
            <a:pPr lvl="2"/>
            <a:r>
              <a:rPr lang="en-US" dirty="0" err="1" smtClean="0"/>
              <a:t>Clathrate</a:t>
            </a:r>
            <a:r>
              <a:rPr lang="en-US" dirty="0" smtClean="0"/>
              <a:t> gun hypothesis</a:t>
            </a:r>
          </a:p>
          <a:p>
            <a:pPr lvl="2"/>
            <a:r>
              <a:rPr lang="en-US" dirty="0" smtClean="0"/>
              <a:t>Anoxic events</a:t>
            </a:r>
          </a:p>
          <a:p>
            <a:pPr lvl="2"/>
            <a:r>
              <a:rPr lang="en-US" dirty="0" smtClean="0"/>
              <a:t>Hydrogen sulfide emissions from the seas</a:t>
            </a:r>
          </a:p>
          <a:p>
            <a:pPr lvl="2"/>
            <a:r>
              <a:rPr lang="en-US" dirty="0" smtClean="0"/>
              <a:t>Oceanic overturn</a:t>
            </a:r>
          </a:p>
          <a:p>
            <a:pPr lvl="2"/>
            <a:r>
              <a:rPr lang="en-US" dirty="0" smtClean="0"/>
              <a:t>A nearby nova, supernova or gamma ray burst</a:t>
            </a:r>
          </a:p>
          <a:p>
            <a:pPr lvl="2"/>
            <a:r>
              <a:rPr lang="en-US" dirty="0" smtClean="0"/>
              <a:t>Plate tectonics</a:t>
            </a:r>
          </a:p>
          <a:p>
            <a:pPr lvl="2"/>
            <a:r>
              <a:rPr lang="en-US" dirty="0" smtClean="0"/>
              <a:t>Other hypotheses</a:t>
            </a:r>
          </a:p>
          <a:p>
            <a:pPr lvl="2"/>
            <a:endParaRPr lang="en-US" dirty="0"/>
          </a:p>
          <a:p>
            <a:pPr marL="914400" lvl="2" indent="0">
              <a:buNone/>
            </a:pPr>
            <a:r>
              <a:rPr lang="en-US" sz="1200" dirty="0"/>
              <a:t>http://en.wikipedia.org/wiki/Mass_extinction#Major_extinction_events</a:t>
            </a:r>
            <a:endParaRPr lang="en-US" sz="1200" dirty="0" smtClean="0"/>
          </a:p>
          <a:p>
            <a:endParaRPr lang="en-US" dirty="0"/>
          </a:p>
        </p:txBody>
      </p:sp>
    </p:spTree>
    <p:extLst>
      <p:ext uri="{BB962C8B-B14F-4D97-AF65-F5344CB8AC3E}">
        <p14:creationId xmlns:p14="http://schemas.microsoft.com/office/powerpoint/2010/main" val="32061597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필수">
  <a:themeElements>
    <a:clrScheme name="필수">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필수">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필수">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804</TotalTime>
  <Words>424</Words>
  <Application>Microsoft Office PowerPoint</Application>
  <PresentationFormat>화면 슬라이드 쇼(4:3)</PresentationFormat>
  <Paragraphs>58</Paragraphs>
  <Slides>9</Slides>
  <Notes>0</Notes>
  <HiddenSlides>0</HiddenSlides>
  <MMClips>0</MMClips>
  <ScaleCrop>false</ScaleCrop>
  <HeadingPairs>
    <vt:vector size="4" baseType="variant">
      <vt:variant>
        <vt:lpstr>테마</vt:lpstr>
      </vt:variant>
      <vt:variant>
        <vt:i4>1</vt:i4>
      </vt:variant>
      <vt:variant>
        <vt:lpstr>슬라이드 제목</vt:lpstr>
      </vt:variant>
      <vt:variant>
        <vt:i4>9</vt:i4>
      </vt:variant>
    </vt:vector>
  </HeadingPairs>
  <TitlesOfParts>
    <vt:vector size="10" baseType="lpstr">
      <vt:lpstr>필수</vt:lpstr>
      <vt:lpstr>RESOURCEs &amp; Environment Ch. 5. fossil fuels</vt:lpstr>
      <vt:lpstr>5-1. life on the earth</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지구의 선물, 그 빛과 그림자 제 1장 행성 지구</dc:title>
  <dc:creator>jyy</dc:creator>
  <cp:lastModifiedBy>jyy</cp:lastModifiedBy>
  <cp:revision>45</cp:revision>
  <dcterms:created xsi:type="dcterms:W3CDTF">2013-09-03T00:41:18Z</dcterms:created>
  <dcterms:modified xsi:type="dcterms:W3CDTF">2014-06-01T06:36:26Z</dcterms:modified>
</cp:coreProperties>
</file>